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03" r:id="rId3"/>
    <p:sldId id="261" r:id="rId4"/>
    <p:sldId id="262" r:id="rId5"/>
    <p:sldId id="264" r:id="rId6"/>
    <p:sldId id="263" r:id="rId7"/>
    <p:sldId id="259" r:id="rId8"/>
    <p:sldId id="260" r:id="rId9"/>
    <p:sldId id="265" r:id="rId10"/>
    <p:sldId id="266" r:id="rId11"/>
    <p:sldId id="285" r:id="rId12"/>
    <p:sldId id="289" r:id="rId13"/>
    <p:sldId id="290" r:id="rId14"/>
    <p:sldId id="295" r:id="rId15"/>
    <p:sldId id="296" r:id="rId16"/>
    <p:sldId id="291" r:id="rId17"/>
    <p:sldId id="267" r:id="rId18"/>
    <p:sldId id="272" r:id="rId19"/>
    <p:sldId id="280" r:id="rId20"/>
    <p:sldId id="293" r:id="rId21"/>
    <p:sldId id="294" r:id="rId22"/>
    <p:sldId id="283" r:id="rId23"/>
    <p:sldId id="284" r:id="rId24"/>
    <p:sldId id="297" r:id="rId25"/>
    <p:sldId id="299" r:id="rId26"/>
    <p:sldId id="300" r:id="rId27"/>
    <p:sldId id="305" r:id="rId2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A083-135F-4FDE-9912-6C63FB95FA8F}" type="datetimeFigureOut">
              <a:rPr lang="zh-TW" altLang="en-US" smtClean="0"/>
              <a:pPr/>
              <a:t>2017/3/4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66F6-22EB-4E2D-BD7E-A35875E54E4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43645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A083-135F-4FDE-9912-6C63FB95FA8F}" type="datetimeFigureOut">
              <a:rPr lang="zh-TW" altLang="en-US" smtClean="0"/>
              <a:pPr/>
              <a:t>2017/3/4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66F6-22EB-4E2D-BD7E-A35875E54E4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16532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A083-135F-4FDE-9912-6C63FB95FA8F}" type="datetimeFigureOut">
              <a:rPr lang="zh-TW" altLang="en-US" smtClean="0"/>
              <a:pPr/>
              <a:t>2017/3/4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66F6-22EB-4E2D-BD7E-A35875E54E4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43861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A083-135F-4FDE-9912-6C63FB95FA8F}" type="datetimeFigureOut">
              <a:rPr lang="zh-TW" altLang="en-US" smtClean="0"/>
              <a:pPr/>
              <a:t>2017/3/4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66F6-22EB-4E2D-BD7E-A35875E54E4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965016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A083-135F-4FDE-9912-6C63FB95FA8F}" type="datetimeFigureOut">
              <a:rPr lang="zh-TW" altLang="en-US" smtClean="0"/>
              <a:pPr/>
              <a:t>2017/3/4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66F6-22EB-4E2D-BD7E-A35875E54E4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01000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A083-135F-4FDE-9912-6C63FB95FA8F}" type="datetimeFigureOut">
              <a:rPr lang="zh-TW" altLang="en-US" smtClean="0"/>
              <a:pPr/>
              <a:t>2017/3/4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66F6-22EB-4E2D-BD7E-A35875E54E4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8798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A083-135F-4FDE-9912-6C63FB95FA8F}" type="datetimeFigureOut">
              <a:rPr lang="zh-TW" altLang="en-US" smtClean="0"/>
              <a:pPr/>
              <a:t>2017/3/4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66F6-22EB-4E2D-BD7E-A35875E54E4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969877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A083-135F-4FDE-9912-6C63FB95FA8F}" type="datetimeFigureOut">
              <a:rPr lang="zh-TW" altLang="en-US" smtClean="0"/>
              <a:pPr/>
              <a:t>2017/3/4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66F6-22EB-4E2D-BD7E-A35875E54E4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48363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A083-135F-4FDE-9912-6C63FB95FA8F}" type="datetimeFigureOut">
              <a:rPr lang="zh-TW" altLang="en-US" smtClean="0"/>
              <a:pPr/>
              <a:t>2017/3/4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66F6-22EB-4E2D-BD7E-A35875E54E4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8565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A083-135F-4FDE-9912-6C63FB95FA8F}" type="datetimeFigureOut">
              <a:rPr lang="zh-TW" altLang="en-US" smtClean="0"/>
              <a:pPr/>
              <a:t>2017/3/4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66F6-22EB-4E2D-BD7E-A35875E54E4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58420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A083-135F-4FDE-9912-6C63FB95FA8F}" type="datetimeFigureOut">
              <a:rPr lang="zh-TW" altLang="en-US" smtClean="0"/>
              <a:pPr/>
              <a:t>2017/3/4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66F6-22EB-4E2D-BD7E-A35875E54E4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21851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A083-135F-4FDE-9912-6C63FB95FA8F}" type="datetimeFigureOut">
              <a:rPr lang="zh-TW" altLang="en-US" smtClean="0"/>
              <a:pPr/>
              <a:t>2017/3/4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66F6-22EB-4E2D-BD7E-A35875E54E4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89374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A083-135F-4FDE-9912-6C63FB95FA8F}" type="datetimeFigureOut">
              <a:rPr lang="zh-TW" altLang="en-US" smtClean="0"/>
              <a:pPr/>
              <a:t>2017/3/4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66F6-22EB-4E2D-BD7E-A35875E54E4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51939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A083-135F-4FDE-9912-6C63FB95FA8F}" type="datetimeFigureOut">
              <a:rPr lang="zh-TW" altLang="en-US" smtClean="0"/>
              <a:pPr/>
              <a:t>2017/3/4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66F6-22EB-4E2D-BD7E-A35875E54E4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57728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A083-135F-4FDE-9912-6C63FB95FA8F}" type="datetimeFigureOut">
              <a:rPr lang="zh-TW" altLang="en-US" smtClean="0"/>
              <a:pPr/>
              <a:t>2017/3/4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66F6-22EB-4E2D-BD7E-A35875E54E4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93061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A083-135F-4FDE-9912-6C63FB95FA8F}" type="datetimeFigureOut">
              <a:rPr lang="zh-TW" altLang="en-US" smtClean="0"/>
              <a:pPr/>
              <a:t>2017/3/4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66F6-22EB-4E2D-BD7E-A35875E54E4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39220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A083-135F-4FDE-9912-6C63FB95FA8F}" type="datetimeFigureOut">
              <a:rPr lang="zh-TW" altLang="en-US" smtClean="0"/>
              <a:pPr/>
              <a:t>2017/3/4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66F6-22EB-4E2D-BD7E-A35875E54E4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7276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A23A083-135F-4FDE-9912-6C63FB95FA8F}" type="datetimeFigureOut">
              <a:rPr lang="zh-TW" altLang="en-US" smtClean="0"/>
              <a:pPr/>
              <a:t>2017/3/4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5CD66F6-22EB-4E2D-BD7E-A35875E54E4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237306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2500330"/>
          </a:xfrm>
        </p:spPr>
        <p:txBody>
          <a:bodyPr>
            <a:noAutofit/>
          </a:bodyPr>
          <a:lstStyle/>
          <a:p>
            <a:r>
              <a:rPr lang="zh-TW" altLang="en-US" sz="6000" dirty="0" smtClean="0"/>
              <a:t>簡介</a:t>
            </a: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HK" sz="6000" dirty="0" smtClean="0"/>
              <a:t>《</a:t>
            </a:r>
            <a:r>
              <a:rPr lang="zh-HK" altLang="en-US" sz="6000" dirty="0"/>
              <a:t>愛的喜樂</a:t>
            </a:r>
            <a:r>
              <a:rPr lang="en-US" altLang="zh-HK" sz="6000" dirty="0"/>
              <a:t>》</a:t>
            </a:r>
            <a:r>
              <a:rPr lang="zh-HK" altLang="en-US" sz="6000" dirty="0"/>
              <a:t>勸</a:t>
            </a:r>
            <a:r>
              <a:rPr lang="zh-HK" altLang="en-US" sz="6000" dirty="0" smtClean="0"/>
              <a:t>諭</a:t>
            </a:r>
            <a:endParaRPr lang="zh-TW" altLang="en-US" sz="6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1733" y="4143380"/>
            <a:ext cx="6100534" cy="1857388"/>
          </a:xfrm>
        </p:spPr>
        <p:txBody>
          <a:bodyPr>
            <a:normAutofit/>
          </a:bodyPr>
          <a:lstStyle/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夏志誠輔理主教</a:t>
            </a:r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良心要做甚麼？</a:t>
            </a:r>
            <a:endParaRPr lang="zh-TW" altLang="en-US" sz="5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3200" dirty="0" smtClean="0"/>
              <a:t>不僅是判斷做法是否與教會教導相符。</a:t>
            </a:r>
            <a:endParaRPr lang="en-US" altLang="zh-TW" sz="3200" dirty="0" smtClean="0"/>
          </a:p>
          <a:p>
            <a:r>
              <a:rPr lang="zh-TW" altLang="en-US" sz="3200" dirty="0" smtClean="0"/>
              <a:t>「</a:t>
            </a:r>
            <a:r>
              <a:rPr lang="zh-TW" altLang="en-US" sz="3200" dirty="0"/>
              <a:t>也能真誠和誠實地分辨在此時此刻，應怎樣慷慨地回應</a:t>
            </a:r>
            <a:r>
              <a:rPr lang="zh-TW" altLang="en-US" sz="3200" dirty="0" smtClean="0"/>
              <a:t>天主」</a:t>
            </a:r>
            <a:r>
              <a:rPr lang="en-US" altLang="zh-TW" sz="3200" dirty="0" smtClean="0"/>
              <a:t>(</a:t>
            </a:r>
            <a:r>
              <a:rPr lang="en-US" sz="3200" dirty="0" smtClean="0"/>
              <a:t>303)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endParaRPr lang="en-US" altLang="zh-TW" sz="3200" dirty="0" smtClean="0"/>
          </a:p>
          <a:p>
            <a:r>
              <a:rPr lang="zh-TW" altLang="en-US" sz="3200" dirty="0" smtClean="0"/>
              <a:t>牧者們不僅需要簡單地幫助人們遵守規則，更要幫助他們進行「辨別」，也就是在祈禱中做決定。</a:t>
            </a:r>
          </a:p>
          <a:p>
            <a:endParaRPr lang="zh-TW" altLang="en-US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/>
              <a:t>四</a:t>
            </a:r>
            <a:r>
              <a:rPr lang="en-US" sz="5400" dirty="0" smtClean="0"/>
              <a:t>.</a:t>
            </a:r>
            <a:r>
              <a:rPr lang="en-US" altLang="zh-TW" sz="5400" dirty="0" smtClean="0"/>
              <a:t> </a:t>
            </a:r>
            <a:r>
              <a:rPr lang="zh-TW" altLang="en-US" sz="5400" dirty="0" smtClean="0"/>
              <a:t>重申傳統教導</a:t>
            </a:r>
            <a:endParaRPr lang="zh-TW" altLang="en-US" sz="5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婚姻是由一男一女組成的，而且不可拆散</a:t>
            </a:r>
            <a:endParaRPr lang="en-US" altLang="zh-TW" sz="3200" dirty="0" smtClean="0"/>
          </a:p>
          <a:p>
            <a:r>
              <a:rPr lang="zh-TW" altLang="en-US" sz="3200" dirty="0" smtClean="0"/>
              <a:t>繼續堅持邀請人去度健康的婚姻生活</a:t>
            </a:r>
          </a:p>
          <a:p>
            <a:r>
              <a:rPr lang="zh-TW" altLang="en-US" sz="3200" dirty="0" smtClean="0"/>
              <a:t>同性結合不可被視為婚姻</a:t>
            </a:r>
            <a:endParaRPr lang="en-US" altLang="zh-TW" sz="32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3861048"/>
            <a:ext cx="3959424" cy="296956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/>
              <a:t>五</a:t>
            </a:r>
            <a:r>
              <a:rPr lang="en-US" sz="5400" dirty="0" smtClean="0"/>
              <a:t>.</a:t>
            </a:r>
            <a:r>
              <a:rPr lang="zh-TW" altLang="en-US" sz="5400" dirty="0"/>
              <a:t> 鼓勵為婚姻</a:t>
            </a:r>
            <a:r>
              <a:rPr lang="zh-TW" altLang="en-US" sz="5400" dirty="0" smtClean="0"/>
              <a:t>努力</a:t>
            </a:r>
            <a:endParaRPr lang="zh-TW" altLang="en-US" sz="5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3200" dirty="0" smtClean="0"/>
              <a:t>美好的婚姻是個「動態過程」</a:t>
            </a:r>
            <a:r>
              <a:rPr lang="en-US" altLang="zh-TW" sz="3200" dirty="0" smtClean="0"/>
              <a:t>(</a:t>
            </a:r>
            <a:r>
              <a:rPr lang="en-US" sz="3200" dirty="0" smtClean="0"/>
              <a:t>122) </a:t>
            </a:r>
            <a:r>
              <a:rPr lang="zh-TW" altLang="en-US" sz="3200" dirty="0" smtClean="0"/>
              <a:t>，雙方都要接納彼此的不完美。「不要求對方的愛十全十美才欣賞它」</a:t>
            </a:r>
            <a:r>
              <a:rPr lang="en-US" altLang="zh-TW" sz="3200" dirty="0" smtClean="0"/>
              <a:t>(</a:t>
            </a:r>
            <a:r>
              <a:rPr lang="en-US" sz="3200" dirty="0" smtClean="0"/>
              <a:t>113)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endParaRPr lang="en-US" altLang="zh-TW" sz="3200" dirty="0" smtClean="0"/>
          </a:p>
          <a:p>
            <a:r>
              <a:rPr lang="zh-TW" altLang="en-US" sz="3200" dirty="0" smtClean="0"/>
              <a:t>從對方的角度體諒這些軟弱和過失，明白到這些缺失並不構成對方整個人。在關係上有不如意的事情，並不代表整個關係不好</a:t>
            </a:r>
            <a:r>
              <a:rPr lang="en-US" altLang="zh-TW" sz="3200" dirty="0" smtClean="0"/>
              <a:t>(</a:t>
            </a:r>
            <a:r>
              <a:rPr lang="en-US" sz="3200" dirty="0" smtClean="0"/>
              <a:t>113)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我們應坦然接受：每一個人都是光明與黑暗縱橫交貫的個體。對方不只是那些使我煩惱的事，絕不止於此。</a:t>
            </a:r>
            <a:endParaRPr lang="en-US" altLang="zh-TW" sz="3200" dirty="0" smtClean="0"/>
          </a:p>
          <a:p>
            <a:endParaRPr lang="en-US" altLang="zh-TW" sz="3200" dirty="0" smtClean="0"/>
          </a:p>
          <a:p>
            <a:r>
              <a:rPr lang="zh-TW" altLang="en-US" sz="3200" dirty="0" smtClean="0"/>
              <a:t>我愛的是對方的真貌和潛力，以及其所有局限。然而，即使對方的愛有其缺陷，也不表示這愛是不真實和虛假的。</a:t>
            </a:r>
            <a:r>
              <a:rPr lang="en-US" altLang="zh-TW" sz="3200" dirty="0" smtClean="0"/>
              <a:t>(</a:t>
            </a:r>
            <a:r>
              <a:rPr lang="en-US" sz="3200" dirty="0" smtClean="0"/>
              <a:t>113)</a:t>
            </a:r>
            <a:endParaRPr lang="zh-TW" alt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/>
              <a:t>六</a:t>
            </a:r>
            <a:r>
              <a:rPr lang="en-US" sz="5400" dirty="0" smtClean="0"/>
              <a:t>.</a:t>
            </a:r>
            <a:r>
              <a:rPr lang="zh-TW" altLang="en-US" sz="5400" dirty="0" smtClean="0"/>
              <a:t>必要</a:t>
            </a:r>
            <a:r>
              <a:rPr lang="zh-TW" altLang="en-US" sz="5400" dirty="0"/>
              <a:t>的性教育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在一個時常把性視為商品和廉價品的文化中，小孩需要在適齡，並在適當時機，學習有關性的知識。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見</a:t>
            </a:r>
            <a:r>
              <a:rPr lang="en-US" sz="3200" dirty="0" smtClean="0"/>
              <a:t>281)</a:t>
            </a:r>
            <a:endParaRPr lang="en-US" altLang="zh-TW" sz="3200" dirty="0" smtClean="0"/>
          </a:p>
          <a:p>
            <a:endParaRPr lang="en-US" altLang="zh-TW" sz="3200" dirty="0" smtClean="0"/>
          </a:p>
          <a:p>
            <a:r>
              <a:rPr lang="zh-TW" altLang="en-US" sz="3200" dirty="0" smtClean="0"/>
              <a:t>「只有將之置於一個有關愛和彼此交付的教育體制中，才能理解性教育。」</a:t>
            </a:r>
            <a:r>
              <a:rPr lang="en-US" altLang="zh-TW" sz="3200" dirty="0" smtClean="0"/>
              <a:t>(</a:t>
            </a:r>
            <a:r>
              <a:rPr lang="en-US" sz="3200" dirty="0" smtClean="0"/>
              <a:t>280)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很不幸，人的身體有時被「視為可供占有和滿足自己的物品，並在感到厭倦後，就棄如敝屣」</a:t>
            </a:r>
            <a:r>
              <a:rPr lang="en-US" altLang="zh-TW" sz="3200" dirty="0" smtClean="0"/>
              <a:t>(</a:t>
            </a:r>
            <a:r>
              <a:rPr lang="en-US" sz="3200" dirty="0" smtClean="0"/>
              <a:t>153)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endParaRPr lang="en-US" altLang="zh-TW" sz="3200" dirty="0" smtClean="0"/>
          </a:p>
          <a:p>
            <a:r>
              <a:rPr lang="zh-TW" altLang="en-US" sz="3200" dirty="0" smtClean="0"/>
              <a:t>教會一直認為，性行為要對新生之恩抱持開放態度。</a:t>
            </a:r>
          </a:p>
          <a:p>
            <a:endParaRPr lang="zh-TW" alt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4085575"/>
            <a:ext cx="5178152" cy="275089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/>
              <a:t>七</a:t>
            </a:r>
            <a:r>
              <a:rPr lang="en-US" sz="5400" dirty="0" smtClean="0"/>
              <a:t>.</a:t>
            </a:r>
            <a:r>
              <a:rPr lang="zh-TW" altLang="en-US" sz="5400" dirty="0" smtClean="0"/>
              <a:t>異常情況≠活於罪惡</a:t>
            </a:r>
            <a:endParaRPr lang="zh-TW" altLang="en-US" sz="5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「我們再不能說，所有身處所謂「異常」狀況的人都是犯了大罪，失去聖化的恩寵」</a:t>
            </a:r>
            <a:r>
              <a:rPr lang="en-US" altLang="zh-TW" sz="3200" dirty="0" smtClean="0"/>
              <a:t>(</a:t>
            </a:r>
            <a:r>
              <a:rPr lang="en-US" sz="3200" dirty="0" smtClean="0"/>
              <a:t>301)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endParaRPr lang="en-US" altLang="zh-TW" sz="3200" dirty="0" smtClean="0"/>
          </a:p>
          <a:p>
            <a:r>
              <a:rPr lang="zh-TW" altLang="en-US" sz="3200" dirty="0"/>
              <a:t>應協助他們「進行良心省察」，並通過「辦告解及與一位司鐸交談，好能對自己的處境有</a:t>
            </a:r>
            <a:r>
              <a:rPr lang="en-US" altLang="zh-TW" sz="3200" dirty="0"/>
              <a:t>『</a:t>
            </a:r>
            <a:r>
              <a:rPr lang="zh-TW" altLang="en-US" sz="3200" dirty="0"/>
              <a:t>正確判斷</a:t>
            </a:r>
            <a:r>
              <a:rPr lang="en-US" altLang="zh-TW" sz="3200" dirty="0"/>
              <a:t>』</a:t>
            </a:r>
            <a:r>
              <a:rPr lang="zh-TW" altLang="en-US" sz="3200" dirty="0"/>
              <a:t>」</a:t>
            </a:r>
            <a:r>
              <a:rPr lang="en-US" altLang="zh-TW" sz="3200" dirty="0"/>
              <a:t>(305)</a:t>
            </a:r>
            <a:r>
              <a:rPr lang="zh-TW" altLang="en-US" sz="3200" dirty="0"/>
              <a:t>。</a:t>
            </a:r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/>
              <a:t>對離婚再婚者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視</a:t>
            </a:r>
            <a:r>
              <a:rPr lang="zh-TW" altLang="en-US" sz="3200" dirty="0"/>
              <a:t>乎他們的個別情</a:t>
            </a:r>
            <a:r>
              <a:rPr lang="zh-TW" altLang="en-US" sz="3200" dirty="0" smtClean="0"/>
              <a:t>況，</a:t>
            </a:r>
            <a:endParaRPr lang="en-US" altLang="zh-TW" sz="3200" dirty="0" smtClean="0"/>
          </a:p>
          <a:p>
            <a:r>
              <a:rPr lang="zh-TW" altLang="en-US" sz="3200" dirty="0" smtClean="0"/>
              <a:t>有</a:t>
            </a:r>
            <a:r>
              <a:rPr lang="zh-TW" altLang="en-US" sz="3200" dirty="0"/>
              <a:t>沒有「減輕罪責的因素」</a:t>
            </a:r>
            <a:r>
              <a:rPr lang="zh-TW" altLang="en-US" sz="3200" dirty="0" smtClean="0"/>
              <a:t>，</a:t>
            </a:r>
            <a:endParaRPr lang="en-US" altLang="zh-TW" sz="3200" dirty="0" smtClean="0"/>
          </a:p>
          <a:p>
            <a:r>
              <a:rPr lang="zh-TW" altLang="en-US" sz="3200" dirty="0"/>
              <a:t>他們可</a:t>
            </a:r>
            <a:r>
              <a:rPr lang="zh-TW" altLang="en-US" sz="3200" dirty="0" smtClean="0"/>
              <a:t>進行「</a:t>
            </a:r>
            <a:r>
              <a:rPr lang="zh-TW" altLang="en-US" sz="3200" dirty="0"/>
              <a:t>內庭</a:t>
            </a:r>
            <a:r>
              <a:rPr lang="zh-TW" altLang="en-US" sz="3200" dirty="0" smtClean="0"/>
              <a:t>」的</a:t>
            </a:r>
            <a:r>
              <a:rPr lang="zh-TW" altLang="en-US" sz="3200" dirty="0"/>
              <a:t>商議（指個人或伴侶二人與司鐸的私下對談</a:t>
            </a:r>
            <a:r>
              <a:rPr lang="zh-TW" altLang="en-US" sz="3200" dirty="0" smtClean="0"/>
              <a:t>）</a:t>
            </a:r>
            <a:endParaRPr lang="en-US" altLang="zh-TW" sz="3200" dirty="0" smtClean="0"/>
          </a:p>
          <a:p>
            <a:r>
              <a:rPr lang="zh-TW" altLang="en-US" sz="3200" dirty="0" smtClean="0">
                <a:effectLst/>
              </a:rPr>
              <a:t>謙遜</a:t>
            </a:r>
            <a:r>
              <a:rPr lang="zh-TW" altLang="en-US" sz="3200" dirty="0">
                <a:effectLst/>
              </a:rPr>
              <a:t>、審慎、熱愛教會及其訓導、真誠尋求天主的旨意、渴望更完滿地回應祂</a:t>
            </a:r>
            <a:r>
              <a:rPr lang="zh-TW" altLang="en-US" sz="3200" dirty="0" smtClean="0">
                <a:effectLst/>
              </a:rPr>
              <a:t>。</a:t>
            </a:r>
            <a:r>
              <a:rPr lang="en-US" altLang="zh-TW" sz="3200" dirty="0" smtClean="0"/>
              <a:t>(</a:t>
            </a:r>
            <a:r>
              <a:rPr lang="en-US" sz="3200" dirty="0" smtClean="0"/>
              <a:t>305</a:t>
            </a:r>
            <a:r>
              <a:rPr lang="en-US" sz="3200" dirty="0"/>
              <a:t>, </a:t>
            </a:r>
            <a:r>
              <a:rPr lang="en-US" sz="3200" dirty="0" smtClean="0"/>
              <a:t>300)</a:t>
            </a:r>
            <a:r>
              <a:rPr lang="zh-TW" altLang="en-US" sz="3200" dirty="0" smtClean="0"/>
              <a:t>。</a:t>
            </a:r>
            <a:endParaRPr lang="zh-TW" alt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要盡量讓他們融入</a:t>
            </a:r>
            <a:endParaRPr lang="zh-TW" altLang="en-US" sz="5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對於離婚和投入新的伴侶關係的人，應讓他們感到自己是教會的一分子。</a:t>
            </a:r>
            <a:endParaRPr lang="en-US" altLang="zh-TW" sz="3200" dirty="0" smtClean="0"/>
          </a:p>
          <a:p>
            <a:r>
              <a:rPr lang="zh-TW" altLang="en-US" sz="3200" dirty="0" smtClean="0"/>
              <a:t>「他們沒有被開除教籍」，也不應這樣被對待，因為他們依然是教會團體的</a:t>
            </a:r>
            <a:r>
              <a:rPr lang="zh-TW" altLang="en-US" sz="3200" dirty="0"/>
              <a:t>成員</a:t>
            </a:r>
            <a:r>
              <a:rPr lang="zh-TW" altLang="en-US" sz="3200" dirty="0" smtClean="0"/>
              <a:t>」</a:t>
            </a:r>
            <a:r>
              <a:rPr lang="en-US" altLang="zh-TW" sz="3200" dirty="0" smtClean="0"/>
              <a:t>(</a:t>
            </a:r>
            <a:r>
              <a:rPr lang="en-US" sz="3200" dirty="0" smtClean="0"/>
              <a:t>243)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r>
              <a:rPr lang="zh-TW" altLang="en-US" sz="3200" dirty="0" smtClean="0"/>
              <a:t>至於領聖體問題，文件並沒有具體處理。</a:t>
            </a:r>
            <a:endParaRPr lang="zh-TW" alt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/>
              <a:t>八</a:t>
            </a:r>
            <a:r>
              <a:rPr lang="en-US" sz="5400" dirty="0" smtClean="0"/>
              <a:t>.</a:t>
            </a:r>
            <a:r>
              <a:rPr lang="zh-TW" altLang="en-US" sz="5400" dirty="0" smtClean="0"/>
              <a:t>應尊重同性戀者</a:t>
            </a:r>
            <a:endParaRPr lang="zh-TW" altLang="en-US" sz="5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「每一個人不論性傾向如何，他的尊嚴都理應獲得尊重和受到認真對待，</a:t>
            </a:r>
            <a:endParaRPr lang="en-US" altLang="zh-TW" sz="3200" dirty="0" smtClean="0"/>
          </a:p>
          <a:p>
            <a:r>
              <a:rPr lang="zh-TW" altLang="en-US" sz="3200" dirty="0" smtClean="0"/>
              <a:t>應該避免對他們有任何不公平的歧視，尤其要避免任何形式的侵犯和暴力行為。」</a:t>
            </a:r>
            <a:endParaRPr lang="en-US" altLang="zh-TW" sz="3200" dirty="0" smtClean="0"/>
          </a:p>
          <a:p>
            <a:r>
              <a:rPr lang="zh-TW" altLang="en-US" sz="3200" dirty="0" smtClean="0"/>
              <a:t>讓他們「獲得所需的援助，而得以了解和奉行天主對他們人生的旨意」</a:t>
            </a:r>
            <a:r>
              <a:rPr lang="en-US" altLang="zh-TW" sz="3200" dirty="0" smtClean="0"/>
              <a:t>(250)</a:t>
            </a:r>
            <a:r>
              <a:rPr lang="zh-TW" altLang="en-US" sz="3200" dirty="0" smtClean="0"/>
              <a:t>。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歷史脈絡</a:t>
            </a:r>
            <a:endParaRPr lang="zh-TW" altLang="en-US" sz="5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sz="4000" dirty="0" smtClean="0"/>
              <a:t>教會對婚姻聖事看法的轉變</a:t>
            </a:r>
            <a:endParaRPr lang="en-US" altLang="zh-TW" sz="4000" dirty="0" smtClean="0"/>
          </a:p>
          <a:p>
            <a:pPr>
              <a:buNone/>
            </a:pPr>
            <a:endParaRPr lang="en-US" altLang="zh-TW" dirty="0" smtClean="0"/>
          </a:p>
          <a:p>
            <a:r>
              <a:rPr lang="zh-TW" altLang="en-US" sz="3200" dirty="0" smtClean="0"/>
              <a:t>性質：契約 </a:t>
            </a:r>
            <a:r>
              <a:rPr lang="en-US" altLang="zh-TW" sz="3200" dirty="0" smtClean="0">
                <a:sym typeface="Wingdings" pitchFamily="2" charset="2"/>
              </a:rPr>
              <a:t></a:t>
            </a:r>
            <a:r>
              <a:rPr lang="zh-TW" altLang="en-US" sz="3200" dirty="0" smtClean="0"/>
              <a:t> 盟約</a:t>
            </a:r>
          </a:p>
          <a:p>
            <a:r>
              <a:rPr lang="zh-TW" altLang="en-US" sz="3200" dirty="0" smtClean="0"/>
              <a:t>目的：生育、互助 </a:t>
            </a:r>
            <a:r>
              <a:rPr lang="en-US" altLang="zh-TW" sz="3200" dirty="0" smtClean="0">
                <a:sym typeface="Wingdings" pitchFamily="2" charset="2"/>
              </a:rPr>
              <a:t></a:t>
            </a:r>
            <a:r>
              <a:rPr lang="zh-TW" altLang="en-US" sz="3200" dirty="0" smtClean="0"/>
              <a:t> 夫婦情愛</a:t>
            </a:r>
          </a:p>
          <a:p>
            <a:r>
              <a:rPr lang="zh-TW" altLang="en-US" sz="3200" dirty="0" smtClean="0"/>
              <a:t>要求：交付身體 </a:t>
            </a:r>
            <a:r>
              <a:rPr lang="en-US" altLang="zh-TW" sz="3200" dirty="0" smtClean="0">
                <a:sym typeface="Wingdings" pitchFamily="2" charset="2"/>
              </a:rPr>
              <a:t> </a:t>
            </a:r>
            <a:r>
              <a:rPr lang="zh-TW" altLang="en-US" sz="3200" dirty="0" smtClean="0"/>
              <a:t>交付自我</a:t>
            </a:r>
          </a:p>
          <a:p>
            <a:r>
              <a:rPr lang="zh-TW" altLang="en-US" sz="3200" dirty="0" smtClean="0"/>
              <a:t>出發點：教義 </a:t>
            </a:r>
            <a:r>
              <a:rPr lang="en-US" altLang="zh-TW" sz="3200" dirty="0" smtClean="0">
                <a:sym typeface="Wingdings" pitchFamily="2" charset="2"/>
              </a:rPr>
              <a:t></a:t>
            </a:r>
            <a:r>
              <a:rPr lang="zh-TW" altLang="en-US" sz="3200" dirty="0" smtClean="0">
                <a:sym typeface="Wingdings" pitchFamily="2" charset="2"/>
              </a:rPr>
              <a:t>人性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183669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/>
              <a:t>九</a:t>
            </a:r>
            <a:r>
              <a:rPr lang="en-US" sz="5400" dirty="0" smtClean="0"/>
              <a:t>.</a:t>
            </a:r>
            <a:r>
              <a:rPr lang="zh-TW" altLang="en-US" sz="5400" dirty="0" smtClean="0"/>
              <a:t>政府應有的角色</a:t>
            </a:r>
            <a:endParaRPr lang="zh-TW" altLang="en-US" sz="5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sz="3200" dirty="0" smtClean="0"/>
              <a:t>家庭有權「倚靠政府機關在司法、經濟、民生、財政方面所制定的適當家庭政策。」</a:t>
            </a:r>
            <a:endParaRPr lang="en-US" altLang="zh-TW" sz="3200" dirty="0" smtClean="0"/>
          </a:p>
          <a:p>
            <a:r>
              <a:rPr lang="zh-TW" altLang="en-US" sz="3200" dirty="0" smtClean="0"/>
              <a:t>當中包括讓家庭成員能夠「獲得教育機會、參與文化活動或投入社會生活」。</a:t>
            </a:r>
            <a:endParaRPr lang="en-US" altLang="zh-TW" sz="3200" dirty="0" smtClean="0"/>
          </a:p>
          <a:p>
            <a:r>
              <a:rPr lang="zh-TW" altLang="en-US" sz="3200" dirty="0" smtClean="0"/>
              <a:t>年青人就業困難，工時過長等問題，嚴重影響家庭生活，使「家人難以共聚，父母也難以與子女相處，無法每天培養家人之間的關係。」</a:t>
            </a:r>
            <a:endParaRPr lang="en-US" altLang="zh-TW" sz="3200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家庭生活需要空間；不單指心理上的空間，更是實在地指具體的空間。</a:t>
            </a:r>
            <a:endParaRPr lang="en-US" altLang="zh-TW" sz="3200" dirty="0" smtClean="0"/>
          </a:p>
          <a:p>
            <a:r>
              <a:rPr lang="zh-TW" altLang="en-US" sz="3200" dirty="0" smtClean="0"/>
              <a:t>「家庭有權利享有體面的居所──</a:t>
            </a:r>
            <a:endParaRPr lang="en-US" altLang="zh-TW" sz="3200" dirty="0" smtClean="0"/>
          </a:p>
          <a:p>
            <a:r>
              <a:rPr lang="zh-TW" altLang="en-US" sz="3200" dirty="0" smtClean="0"/>
              <a:t>適合於家庭生活，相稱於家庭成員人數，而其位處的環境應能為家庭和社區生活提供基本的服務。」</a:t>
            </a:r>
            <a:r>
              <a:rPr lang="en-US" altLang="zh-TW" sz="3200" dirty="0" smtClean="0"/>
              <a:t> (44)</a:t>
            </a:r>
            <a:endParaRPr lang="zh-TW" altLang="en-US" sz="3200" dirty="0" smtClean="0"/>
          </a:p>
          <a:p>
            <a:endParaRPr lang="zh-TW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4059271"/>
            <a:ext cx="4176464" cy="278741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1143000"/>
          </a:xfrm>
        </p:spPr>
        <p:txBody>
          <a:bodyPr>
            <a:normAutofit/>
          </a:bodyPr>
          <a:lstStyle/>
          <a:p>
            <a:r>
              <a:rPr lang="zh-TW" altLang="en-US" sz="4800" dirty="0" smtClean="0"/>
              <a:t>十</a:t>
            </a:r>
            <a:r>
              <a:rPr lang="en-US" sz="4800" dirty="0" smtClean="0"/>
              <a:t>.</a:t>
            </a:r>
            <a:r>
              <a:rPr lang="zh-TW" altLang="en-US" sz="4800" dirty="0" smtClean="0"/>
              <a:t>教會是家庭，不是法庭</a:t>
            </a:r>
            <a:endParaRPr lang="zh-TW" altLang="en-US" sz="4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有評論認為這文件的措辭不夠強硬，沒有清楚地說明教會的規定。</a:t>
            </a:r>
            <a:endParaRPr lang="en-US" altLang="zh-TW" sz="3200" dirty="0" smtClean="0"/>
          </a:p>
          <a:p>
            <a:r>
              <a:rPr lang="zh-TW" altLang="en-US" sz="3200" dirty="0" smtClean="0"/>
              <a:t>教宗就規矩本身作了些反思：「共同原則所呈現的善永遠都不能被漠視或忽略，但其陳述不能絕對地涵蓋所有個別的情況</a:t>
            </a:r>
            <a:r>
              <a:rPr lang="zh-TW" altLang="en-US" sz="3200" dirty="0"/>
              <a:t>。」 </a:t>
            </a:r>
            <a:r>
              <a:rPr lang="en-US" altLang="zh-TW" sz="3200" dirty="0" smtClean="0"/>
              <a:t>(</a:t>
            </a:r>
            <a:r>
              <a:rPr lang="en-US" sz="3200" dirty="0" smtClean="0"/>
              <a:t>304)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endParaRPr lang="zh-TW" altLang="en-US" sz="3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因此，在特別情況下，我們就需要「辨別」。</a:t>
            </a:r>
            <a:endParaRPr lang="en-US" altLang="zh-TW" sz="3200" dirty="0" smtClean="0"/>
          </a:p>
          <a:p>
            <a:r>
              <a:rPr lang="zh-TW" altLang="en-US" sz="3200" dirty="0" smtClean="0"/>
              <a:t>真正了解一個人的情況，與他同行，使他重新生活，是家庭的特質。</a:t>
            </a:r>
            <a:endParaRPr lang="en-US" altLang="zh-TW" sz="3200" dirty="0" smtClean="0"/>
          </a:p>
          <a:p>
            <a:r>
              <a:rPr lang="zh-TW" altLang="en-US" sz="3200" dirty="0" smtClean="0"/>
              <a:t>教宗強調：教會是</a:t>
            </a:r>
            <a:r>
              <a:rPr lang="zh-TW" altLang="en-US" sz="3200" dirty="0"/>
              <a:t>「眾</a:t>
            </a:r>
            <a:r>
              <a:rPr lang="zh-TW" altLang="en-US" sz="3200" dirty="0" smtClean="0"/>
              <a:t>家之家」</a:t>
            </a:r>
            <a:r>
              <a:rPr lang="en-US" altLang="zh-TW" sz="3200" dirty="0" smtClean="0"/>
              <a:t>(</a:t>
            </a:r>
            <a:r>
              <a:rPr lang="en-US" sz="3200" dirty="0" smtClean="0"/>
              <a:t>87)</a:t>
            </a:r>
            <a:r>
              <a:rPr lang="zh-TW" altLang="en-US" sz="3200" dirty="0" smtClean="0"/>
              <a:t>。</a:t>
            </a:r>
          </a:p>
          <a:p>
            <a:endParaRPr lang="zh-TW" alt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3510616"/>
            <a:ext cx="3719314" cy="334738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評論</a:t>
            </a:r>
            <a:endParaRPr lang="zh-TW" altLang="en-US" sz="5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5778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zh-TW" altLang="en-US" sz="3200" dirty="0" smtClean="0"/>
              <a:t>教宗改變了交談的內容及方式，不只是關於什麼構成「正常的」或好的天主教婚姻。更重要的，是他帶來了一套新語言和方法。</a:t>
            </a:r>
            <a:endParaRPr lang="en-US" altLang="zh-TW" sz="3200" dirty="0" smtClean="0"/>
          </a:p>
          <a:p>
            <a:pPr marL="514350" indent="-514350">
              <a:buAutoNum type="arabicPeriod"/>
            </a:pPr>
            <a:endParaRPr lang="en-US" altLang="zh-TW" sz="3200" dirty="0" smtClean="0"/>
          </a:p>
          <a:p>
            <a:pPr marL="514350" indent="-514350">
              <a:buAutoNum type="arabicPeriod"/>
            </a:pPr>
            <a:r>
              <a:rPr lang="zh-TW" altLang="en-US" sz="3200" dirty="0" smtClean="0"/>
              <a:t>作為一位真正牧者，他明白生活並不是非黑即白的，人們經常在含糊不清的處境中掙扎。所以，他並沒有為棘手問題提供明確的答案。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r>
              <a:rPr lang="zh-TW" altLang="en-US" sz="3200" dirty="0" smtClean="0"/>
              <a:t>他挑戰教友要做履行門徒旅程帶來的困難和必要的工作。</a:t>
            </a:r>
            <a:endParaRPr lang="en-US" altLang="zh-TW" sz="3200" dirty="0" smtClean="0"/>
          </a:p>
          <a:p>
            <a:endParaRPr lang="en-US" altLang="zh-TW" sz="3200" dirty="0" smtClean="0"/>
          </a:p>
          <a:p>
            <a:r>
              <a:rPr lang="zh-TW" altLang="en-US" sz="3200" dirty="0" smtClean="0"/>
              <a:t>當中除了努力遵守教會的教導外，也要求洞察力、對話、祈禱和有時是痛苦的成長。</a:t>
            </a:r>
            <a:endParaRPr lang="en-US" altLang="zh-TW" sz="3200" dirty="0" smtClean="0"/>
          </a:p>
          <a:p>
            <a:endParaRPr lang="en-US" altLang="zh-TW" sz="3200" dirty="0" smtClean="0"/>
          </a:p>
          <a:p>
            <a:r>
              <a:rPr lang="zh-TW" altLang="en-US" sz="3200" dirty="0" smtClean="0"/>
              <a:t>實際上，我們都達不到基督徒的理想，不論是涉及婚姻或其他有道德或倫理成分的事情。</a:t>
            </a:r>
            <a:r>
              <a:rPr lang="en-US" sz="3200" dirty="0" smtClean="0"/>
              <a:t> </a:t>
            </a:r>
            <a:r>
              <a:rPr lang="zh-TW" altLang="en-US" sz="3200" dirty="0"/>
              <a:t>天主要求我們的卻是不懈於成長。</a:t>
            </a:r>
            <a:endParaRPr lang="zh-TW" altLang="en-US" sz="3200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lnSpcReduction="10000"/>
          </a:bodyPr>
          <a:lstStyle/>
          <a:p>
            <a:r>
              <a:rPr lang="zh-TW" altLang="en-US" sz="3200" dirty="0"/>
              <a:t>勸諭使</a:t>
            </a:r>
            <a:r>
              <a:rPr lang="zh-TW" altLang="en-US" sz="3200" dirty="0" smtClean="0"/>
              <a:t>教義強硬派不安</a:t>
            </a:r>
            <a:r>
              <a:rPr lang="zh-TW" altLang="en-US" sz="3200" dirty="0"/>
              <a:t>，他們認為教會</a:t>
            </a:r>
            <a:r>
              <a:rPr lang="zh-TW" altLang="en-US" sz="3200" dirty="0" smtClean="0"/>
              <a:t>是向離婚再婚教友打開大門，按個別情況讓他們領受聖體。</a:t>
            </a:r>
            <a:endParaRPr lang="en-US" altLang="zh-TW" sz="3200" dirty="0" smtClean="0"/>
          </a:p>
          <a:p>
            <a:endParaRPr lang="en-US" altLang="zh-TW" sz="3200" dirty="0" smtClean="0"/>
          </a:p>
          <a:p>
            <a:r>
              <a:rPr lang="zh-TW" altLang="en-US" sz="3200" dirty="0"/>
              <a:t>有人更進一步質疑，教宗方濟各是否恪遵教會的傳承及聖經的教導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r>
              <a:rPr lang="zh-TW" altLang="en-US" sz="3200" dirty="0" smtClean="0"/>
              <a:t>例如</a:t>
            </a:r>
            <a:r>
              <a:rPr lang="zh-TW" altLang="en-US" sz="3200" dirty="0"/>
              <a:t>：聖</a:t>
            </a:r>
            <a:r>
              <a:rPr lang="zh-TW" altLang="en-US" sz="3200" dirty="0" smtClean="0"/>
              <a:t>若望保祿二世於</a:t>
            </a:r>
            <a:r>
              <a:rPr lang="en-US" altLang="zh-TW" sz="3200" dirty="0" smtClean="0"/>
              <a:t>1981</a:t>
            </a:r>
            <a:r>
              <a:rPr lang="zh-TW" altLang="en-US" sz="3200" dirty="0" smtClean="0"/>
              <a:t>年</a:t>
            </a:r>
            <a:r>
              <a:rPr lang="en-US" altLang="zh-TW" sz="3200" dirty="0" smtClean="0"/>
              <a:t>《</a:t>
            </a:r>
            <a:r>
              <a:rPr lang="zh-TW" altLang="en-US" sz="3200" dirty="0" smtClean="0"/>
              <a:t>家庭團體</a:t>
            </a:r>
            <a:r>
              <a:rPr lang="en-US" altLang="zh-TW" sz="3200" dirty="0" smtClean="0"/>
              <a:t>》</a:t>
            </a:r>
            <a:r>
              <a:rPr lang="zh-TW" altLang="en-US" sz="3200" dirty="0" smtClean="0"/>
              <a:t>勸諭中論述的一項嚴格</a:t>
            </a:r>
            <a:r>
              <a:rPr lang="zh-TW" altLang="en-US" sz="3200" dirty="0"/>
              <a:t>禁令：</a:t>
            </a:r>
            <a:r>
              <a:rPr lang="zh-TW" altLang="en-US" sz="3200" dirty="0" smtClean="0"/>
              <a:t>離婚再婚的教友能領聖體的唯一方法，是離開配偶或跟他們如兄弟姊妹般的生活。</a:t>
            </a:r>
            <a:endParaRPr lang="en-US" altLang="zh-TW" sz="3200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結語</a:t>
            </a:r>
            <a:endParaRPr lang="zh-TW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346" y="1556792"/>
            <a:ext cx="7765322" cy="4752528"/>
          </a:xfrm>
        </p:spPr>
        <p:txBody>
          <a:bodyPr>
            <a:normAutofit fontScale="92500"/>
          </a:bodyPr>
          <a:lstStyle/>
          <a:p>
            <a:r>
              <a:rPr lang="zh-TW" altLang="zh-TW" sz="2800" dirty="0" smtClean="0"/>
              <a:t>我期望大家閱讀本勸諭後，受到感召，而愛惜和珍視家庭生活，因</a:t>
            </a:r>
            <a:r>
              <a:rPr lang="zh-TW" altLang="zh-TW" sz="2800" dirty="0" smtClean="0"/>
              <a:t>為</a:t>
            </a:r>
            <a:endParaRPr lang="en-US" altLang="zh-TW" sz="2800" dirty="0" smtClean="0"/>
          </a:p>
          <a:p>
            <a:r>
              <a:rPr lang="zh-TW" altLang="zh-TW" sz="2800" dirty="0" smtClean="0"/>
              <a:t>「</a:t>
            </a:r>
            <a:r>
              <a:rPr lang="zh-TW" altLang="zh-TW" sz="2800" dirty="0" smtClean="0"/>
              <a:t>家庭呈現的不是問題，而是呈現了契機。</a:t>
            </a:r>
            <a:r>
              <a:rPr lang="zh-TW" altLang="zh-TW" sz="2800" dirty="0" smtClean="0"/>
              <a:t>」</a:t>
            </a:r>
            <a:r>
              <a:rPr lang="en-US" altLang="zh-TW" sz="2800" dirty="0" smtClean="0"/>
              <a:t>(7)</a:t>
            </a:r>
            <a:endParaRPr lang="zh-TW" altLang="zh-TW" sz="2800" dirty="0" smtClean="0"/>
          </a:p>
          <a:p>
            <a:r>
              <a:rPr lang="zh-TW" altLang="zh-TW" sz="2800" dirty="0" smtClean="0"/>
              <a:t>我們應記</a:t>
            </a:r>
            <a:r>
              <a:rPr lang="zh-TW" altLang="zh-TW" sz="2800" dirty="0" smtClean="0"/>
              <a:t>得</a:t>
            </a:r>
            <a:endParaRPr lang="en-US" altLang="zh-TW" sz="2800" dirty="0" smtClean="0"/>
          </a:p>
          <a:p>
            <a:r>
              <a:rPr lang="zh-TW" altLang="zh-TW" sz="2800" dirty="0" smtClean="0"/>
              <a:t>「</a:t>
            </a:r>
            <a:r>
              <a:rPr lang="zh-TW" altLang="zh-TW" sz="2800" dirty="0" smtClean="0"/>
              <a:t>在巨大的人性限度中邁出一小步</a:t>
            </a:r>
            <a:r>
              <a:rPr lang="zh-TW" altLang="zh-TW" sz="2800" dirty="0" smtClean="0"/>
              <a:t>，</a:t>
            </a:r>
            <a:endParaRPr lang="en-US" altLang="zh-TW" sz="2800" dirty="0" smtClean="0"/>
          </a:p>
          <a:p>
            <a:r>
              <a:rPr lang="zh-TW" altLang="zh-TW" sz="2800" dirty="0" smtClean="0"/>
              <a:t>較</a:t>
            </a:r>
            <a:r>
              <a:rPr lang="zh-TW" altLang="zh-TW" sz="2800" dirty="0" smtClean="0"/>
              <a:t>諸表面安逸而終日不求上進的生活</a:t>
            </a:r>
            <a:r>
              <a:rPr lang="zh-TW" altLang="zh-TW" sz="2800" dirty="0" smtClean="0"/>
              <a:t>，</a:t>
            </a:r>
            <a:endParaRPr lang="en-US" altLang="zh-TW" sz="2800" dirty="0" smtClean="0"/>
          </a:p>
          <a:p>
            <a:r>
              <a:rPr lang="zh-TW" altLang="zh-TW" sz="2800" dirty="0" smtClean="0"/>
              <a:t>更</a:t>
            </a:r>
            <a:r>
              <a:rPr lang="zh-TW" altLang="zh-TW" sz="2800" dirty="0" smtClean="0"/>
              <a:t>為悅樂天主。」</a:t>
            </a:r>
            <a:r>
              <a:rPr lang="en-US" altLang="zh-TW" sz="2800" dirty="0" smtClean="0"/>
              <a:t> </a:t>
            </a:r>
            <a:endParaRPr lang="en-US" altLang="zh-TW" sz="2800" dirty="0" smtClean="0"/>
          </a:p>
          <a:p>
            <a:r>
              <a:rPr lang="zh-TW" altLang="zh-TW" sz="2800" dirty="0" smtClean="0"/>
              <a:t>牧民</a:t>
            </a:r>
            <a:r>
              <a:rPr lang="zh-TW" altLang="zh-TW" sz="2800" dirty="0" smtClean="0"/>
              <a:t>工作者和團體必須認清這一點</a:t>
            </a:r>
            <a:r>
              <a:rPr lang="zh-TW" altLang="zh-TW" sz="2800" dirty="0" smtClean="0"/>
              <a:t>。</a:t>
            </a:r>
            <a:r>
              <a:rPr lang="en-US" altLang="zh-TW" sz="2800" dirty="0" smtClean="0"/>
              <a:t>(305)</a:t>
            </a:r>
            <a:endParaRPr lang="zh-TW" altLang="zh-TW" sz="2800" dirty="0" smtClean="0"/>
          </a:p>
          <a:p>
            <a:pPr>
              <a:buNone/>
            </a:pPr>
            <a:r>
              <a:rPr lang="en-GB" altLang="zh-TW" dirty="0" smtClean="0"/>
              <a:t> </a:t>
            </a:r>
            <a:endParaRPr lang="zh-TW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latin typeface="細明體_HKSCS" pitchFamily="18" charset="-120"/>
                <a:ea typeface="細明體_HKSCS" pitchFamily="18" charset="-120"/>
              </a:rPr>
              <a:t>文件背景</a:t>
            </a:r>
            <a:endParaRPr lang="zh-TW" altLang="en-US" sz="5400" dirty="0">
              <a:solidFill>
                <a:schemeClr val="tx1"/>
              </a:solidFill>
              <a:latin typeface="細明體_HKSCS" pitchFamily="18" charset="-120"/>
              <a:ea typeface="細明體_HKSCS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1711" y="1537856"/>
            <a:ext cx="7716749" cy="4561609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細明體_HKSCS" pitchFamily="18" charset="-120"/>
                <a:ea typeface="細明體_HKSCS" pitchFamily="18" charset="-120"/>
              </a:rPr>
              <a:t>公佈</a:t>
            </a:r>
            <a:r>
              <a:rPr lang="zh-TW" altLang="en-US" sz="3200" dirty="0" smtClean="0">
                <a:latin typeface="細明體_HKSCS" pitchFamily="18" charset="-120"/>
                <a:ea typeface="細明體_HKSCS" pitchFamily="18" charset="-120"/>
              </a:rPr>
              <a:t>：</a:t>
            </a:r>
            <a:r>
              <a:rPr lang="en-US" altLang="zh-TW" sz="3200" dirty="0" smtClean="0">
                <a:latin typeface="細明體_HKSCS" pitchFamily="18" charset="-120"/>
                <a:ea typeface="細明體_HKSCS" pitchFamily="18" charset="-120"/>
              </a:rPr>
              <a:t>2016</a:t>
            </a:r>
            <a:r>
              <a:rPr lang="zh-TW" altLang="en-US" sz="3200" dirty="0" smtClean="0">
                <a:latin typeface="細明體_HKSCS" pitchFamily="18" charset="-120"/>
                <a:ea typeface="細明體_HKSCS" pitchFamily="18" charset="-120"/>
              </a:rPr>
              <a:t>年</a:t>
            </a:r>
            <a:r>
              <a:rPr lang="en-US" altLang="zh-TW" sz="3200" dirty="0" smtClean="0">
                <a:latin typeface="細明體_HKSCS" pitchFamily="18" charset="-120"/>
                <a:ea typeface="細明體_HKSCS" pitchFamily="18" charset="-120"/>
              </a:rPr>
              <a:t>4</a:t>
            </a:r>
            <a:r>
              <a:rPr lang="zh-TW" altLang="en-US" sz="3200" dirty="0" smtClean="0">
                <a:latin typeface="細明體_HKSCS" pitchFamily="18" charset="-120"/>
                <a:ea typeface="細明體_HKSCS" pitchFamily="18" charset="-120"/>
              </a:rPr>
              <a:t>月</a:t>
            </a:r>
            <a:endParaRPr lang="en-US" altLang="zh-TW" sz="3200" dirty="0" smtClean="0">
              <a:latin typeface="細明體_HKSCS" pitchFamily="18" charset="-120"/>
              <a:ea typeface="細明體_HKSCS" pitchFamily="18" charset="-120"/>
            </a:endParaRPr>
          </a:p>
          <a:p>
            <a:r>
              <a:rPr lang="zh-TW" altLang="en-US" sz="3200" dirty="0" smtClean="0">
                <a:latin typeface="細明體_HKSCS" pitchFamily="18" charset="-120"/>
                <a:ea typeface="細明體_HKSCS" pitchFamily="18" charset="-120"/>
              </a:rPr>
              <a:t>標題：與</a:t>
            </a:r>
            <a:r>
              <a:rPr lang="en-US" altLang="zh-TW" sz="3200" dirty="0" smtClean="0">
                <a:latin typeface="細明體_HKSCS" pitchFamily="18" charset="-120"/>
                <a:ea typeface="細明體_HKSCS" pitchFamily="18" charset="-120"/>
              </a:rPr>
              <a:t>《</a:t>
            </a:r>
            <a:r>
              <a:rPr lang="zh-TW" altLang="en-US" sz="3200" dirty="0" smtClean="0">
                <a:latin typeface="細明體_HKSCS" pitchFamily="18" charset="-120"/>
                <a:ea typeface="細明體_HKSCS" pitchFamily="18" charset="-120"/>
              </a:rPr>
              <a:t>福音的喜樂</a:t>
            </a:r>
            <a:r>
              <a:rPr lang="en-US" altLang="zh-TW" sz="3200" dirty="0" smtClean="0">
                <a:latin typeface="細明體_HKSCS" pitchFamily="18" charset="-120"/>
                <a:ea typeface="細明體_HKSCS" pitchFamily="18" charset="-120"/>
              </a:rPr>
              <a:t>》</a:t>
            </a:r>
            <a:r>
              <a:rPr lang="zh-TW" altLang="en-US" sz="3200" dirty="0" smtClean="0">
                <a:latin typeface="細明體_HKSCS" pitchFamily="18" charset="-120"/>
                <a:ea typeface="細明體_HKSCS" pitchFamily="18" charset="-120"/>
              </a:rPr>
              <a:t>勸諭一脈相承</a:t>
            </a:r>
            <a:endParaRPr lang="zh-TW" altLang="en-US" sz="3200" dirty="0">
              <a:latin typeface="細明體_HKSCS" pitchFamily="18" charset="-120"/>
              <a:ea typeface="細明體_HKSCS" pitchFamily="18" charset="-120"/>
            </a:endParaRPr>
          </a:p>
          <a:p>
            <a:r>
              <a:rPr lang="zh-TW" altLang="en-US" sz="3200" dirty="0">
                <a:latin typeface="細明體_HKSCS" pitchFamily="18" charset="-120"/>
                <a:ea typeface="細明體_HKSCS" pitchFamily="18" charset="-120"/>
              </a:rPr>
              <a:t>內容：結集</a:t>
            </a:r>
            <a:r>
              <a:rPr lang="en-US" altLang="zh-TW" sz="3200" dirty="0" smtClean="0">
                <a:latin typeface="細明體_HKSCS" pitchFamily="18" charset="-120"/>
                <a:ea typeface="細明體_HKSCS" pitchFamily="18" charset="-120"/>
              </a:rPr>
              <a:t>2014-15</a:t>
            </a:r>
            <a:r>
              <a:rPr lang="zh-TW" altLang="en-US" sz="3200" dirty="0" smtClean="0">
                <a:latin typeface="細明體_HKSCS" pitchFamily="18" charset="-120"/>
                <a:ea typeface="細明體_HKSCS" pitchFamily="18" charset="-120"/>
              </a:rPr>
              <a:t>年以「家庭」為題的世界</a:t>
            </a:r>
            <a:r>
              <a:rPr lang="zh-TW" altLang="en-US" sz="3200" dirty="0">
                <a:latin typeface="細明體_HKSCS" pitchFamily="18" charset="-120"/>
                <a:ea typeface="細明體_HKSCS" pitchFamily="18" charset="-120"/>
              </a:rPr>
              <a:t>主教會</a:t>
            </a:r>
            <a:r>
              <a:rPr lang="zh-TW" altLang="en-US" sz="3200" dirty="0" smtClean="0">
                <a:latin typeface="細明體_HKSCS" pitchFamily="18" charset="-120"/>
                <a:ea typeface="細明體_HKSCS" pitchFamily="18" charset="-120"/>
              </a:rPr>
              <a:t>議成果</a:t>
            </a:r>
            <a:endParaRPr lang="en-US" altLang="zh-TW" sz="3200" dirty="0" smtClean="0">
              <a:latin typeface="細明體_HKSCS" pitchFamily="18" charset="-120"/>
              <a:ea typeface="細明體_HKSCS" pitchFamily="18" charset="-120"/>
            </a:endParaRPr>
          </a:p>
          <a:p>
            <a:r>
              <a:rPr lang="zh-TW" altLang="en-US" sz="3200" dirty="0"/>
              <a:t>性質</a:t>
            </a:r>
            <a:r>
              <a:rPr lang="zh-TW" altLang="en-US" sz="3200" dirty="0" smtClean="0"/>
              <a:t>：</a:t>
            </a:r>
            <a:r>
              <a:rPr lang="zh-TW" altLang="en-US" sz="3200" dirty="0"/>
              <a:t>教宗對個別議題的牧民反省，並非教義性</a:t>
            </a:r>
            <a:r>
              <a:rPr lang="zh-TW" altLang="en-US" sz="3200" dirty="0" smtClean="0"/>
              <a:t>文件</a:t>
            </a:r>
            <a:endParaRPr lang="en-US" altLang="zh-TW" sz="3200" dirty="0" smtClean="0">
              <a:latin typeface="細明體_HKSCS" pitchFamily="18" charset="-120"/>
              <a:ea typeface="細明體_HKSCS" pitchFamily="18" charset="-120"/>
            </a:endParaRPr>
          </a:p>
          <a:p>
            <a:endParaRPr lang="zh-TW" altLang="en-US" sz="3600" dirty="0">
              <a:latin typeface="細明體_HKSCS" pitchFamily="18" charset="-120"/>
              <a:ea typeface="細明體_HKSCS" pitchFamily="18" charset="-120"/>
            </a:endParaRPr>
          </a:p>
          <a:p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547711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effectLst/>
                <a:latin typeface="細明體_HKSCS" pitchFamily="18" charset="-120"/>
                <a:ea typeface="細明體_HKSCS" pitchFamily="18" charset="-120"/>
              </a:rPr>
              <a:t>核心思想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2910" y="1693718"/>
            <a:ext cx="7985549" cy="4416626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細明體_HKSCS" pitchFamily="18" charset="-120"/>
                <a:ea typeface="細明體_HKSCS" pitchFamily="18" charset="-120"/>
              </a:rPr>
              <a:t>分</a:t>
            </a:r>
            <a:r>
              <a:rPr lang="en-US" altLang="zh-TW" sz="3200" dirty="0" smtClean="0">
                <a:latin typeface="細明體_HKSCS" pitchFamily="18" charset="-120"/>
                <a:ea typeface="細明體_HKSCS" pitchFamily="18" charset="-120"/>
              </a:rPr>
              <a:t>9</a:t>
            </a:r>
            <a:r>
              <a:rPr lang="zh-TW" altLang="en-US" sz="3200" dirty="0" smtClean="0">
                <a:latin typeface="細明體_HKSCS" pitchFamily="18" charset="-120"/>
                <a:ea typeface="細明體_HKSCS" pitchFamily="18" charset="-120"/>
              </a:rPr>
              <a:t>章，以慈悲與融入為兩條主軸。</a:t>
            </a:r>
            <a:endParaRPr lang="en-US" altLang="zh-TW" sz="3200" dirty="0" smtClean="0">
              <a:latin typeface="細明體_HKSCS" pitchFamily="18" charset="-120"/>
              <a:ea typeface="細明體_HKSCS" pitchFamily="18" charset="-120"/>
            </a:endParaRPr>
          </a:p>
          <a:p>
            <a:r>
              <a:rPr lang="zh-TW" altLang="en-US" sz="3200" dirty="0" smtClean="0">
                <a:latin typeface="細明體_HKSCS" pitchFamily="18" charset="-120"/>
                <a:ea typeface="細明體_HKSCS" pitchFamily="18" charset="-120"/>
              </a:rPr>
              <a:t>重申</a:t>
            </a:r>
            <a:r>
              <a:rPr lang="zh-TW" altLang="en-US" sz="3200" dirty="0">
                <a:latin typeface="細明體_HKSCS" pitchFamily="18" charset="-120"/>
                <a:ea typeface="細明體_HKSCS" pitchFamily="18" charset="-120"/>
              </a:rPr>
              <a:t>一男一女不可拆散的婚姻家庭的寶貴與</a:t>
            </a:r>
            <a:r>
              <a:rPr lang="zh-TW" altLang="en-US" sz="3200" dirty="0" smtClean="0">
                <a:latin typeface="細明體_HKSCS" pitchFamily="18" charset="-120"/>
                <a:ea typeface="細明體_HKSCS" pitchFamily="18" charset="-120"/>
              </a:rPr>
              <a:t>美好</a:t>
            </a:r>
            <a:endParaRPr lang="en-US" altLang="zh-TW" sz="3200" dirty="0">
              <a:latin typeface="細明體_HKSCS" pitchFamily="18" charset="-120"/>
              <a:ea typeface="細明體_HKSCS" pitchFamily="18" charset="-120"/>
            </a:endParaRPr>
          </a:p>
          <a:p>
            <a:r>
              <a:rPr lang="zh-TW" altLang="en-US" sz="3200" dirty="0">
                <a:latin typeface="細明體_HKSCS" pitchFamily="18" charset="-120"/>
                <a:ea typeface="細明體_HKSCS" pitchFamily="18" charset="-120"/>
              </a:rPr>
              <a:t>以務實</a:t>
            </a:r>
            <a:r>
              <a:rPr lang="zh-TW" altLang="en-US" sz="3200" dirty="0" smtClean="0">
                <a:latin typeface="細明體_HKSCS" pitchFamily="18" charset="-120"/>
                <a:ea typeface="細明體_HKSCS" pitchFamily="18" charset="-120"/>
              </a:rPr>
              <a:t>精神</a:t>
            </a:r>
            <a:r>
              <a:rPr lang="en-US" altLang="zh-TW" sz="3200" dirty="0" smtClean="0">
                <a:latin typeface="細明體_HKSCS" pitchFamily="18" charset="-120"/>
                <a:ea typeface="細明體_HKSCS" pitchFamily="18" charset="-120"/>
              </a:rPr>
              <a:t>(</a:t>
            </a:r>
            <a:r>
              <a:rPr lang="zh-TW" altLang="en-US" sz="3200" dirty="0" smtClean="0">
                <a:latin typeface="細明體_HKSCS" pitchFamily="18" charset="-120"/>
                <a:ea typeface="細明體_HKSCS" pitchFamily="18" charset="-120"/>
              </a:rPr>
              <a:t>陪伴</a:t>
            </a:r>
            <a:r>
              <a:rPr lang="en-US" altLang="zh-TW" sz="3200" dirty="0" smtClean="0">
                <a:latin typeface="細明體_HKSCS" pitchFamily="18" charset="-120"/>
                <a:ea typeface="細明體_HKSCS" pitchFamily="18" charset="-120"/>
              </a:rPr>
              <a:t>)</a:t>
            </a:r>
            <a:r>
              <a:rPr lang="zh-TW" altLang="en-US" sz="3200" dirty="0" smtClean="0">
                <a:latin typeface="細明體_HKSCS" pitchFamily="18" charset="-120"/>
                <a:ea typeface="細明體_HKSCS" pitchFamily="18" charset="-120"/>
              </a:rPr>
              <a:t>看待</a:t>
            </a:r>
            <a:r>
              <a:rPr lang="zh-TW" altLang="en-US" sz="3200" dirty="0">
                <a:latin typeface="細明體_HKSCS" pitchFamily="18" charset="-120"/>
                <a:ea typeface="細明體_HKSCS" pitchFamily="18" charset="-120"/>
              </a:rPr>
              <a:t>脆弱家庭，鼓勵牧人們秉持認真分辨的態度照</a:t>
            </a:r>
            <a:r>
              <a:rPr lang="zh-TW" altLang="en-US" sz="3200" dirty="0" smtClean="0">
                <a:latin typeface="細明體_HKSCS" pitchFamily="18" charset="-120"/>
                <a:ea typeface="細明體_HKSCS" pitchFamily="18" charset="-120"/>
              </a:rPr>
              <a:t>顧他們。</a:t>
            </a:r>
            <a:endParaRPr lang="zh-TW" altLang="en-US" sz="3200" dirty="0">
              <a:latin typeface="細明體_HKSCS" pitchFamily="18" charset="-120"/>
              <a:ea typeface="細明體_HKSCS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7766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最</a:t>
            </a:r>
            <a:r>
              <a:rPr lang="zh-TW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爭議的原則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「教會必須在教導和實踐方面保持一致，</a:t>
            </a:r>
            <a:endParaRPr lang="en-US" altLang="zh-TW" sz="3200" dirty="0" smtClean="0"/>
          </a:p>
          <a:p>
            <a:r>
              <a:rPr lang="zh-TW" altLang="en-US" sz="3200" dirty="0" smtClean="0"/>
              <a:t>但這並不妨礙我們採用多種不同的方式，</a:t>
            </a:r>
            <a:endParaRPr lang="en-US" altLang="zh-TW" sz="3200" dirty="0" smtClean="0"/>
          </a:p>
          <a:p>
            <a:r>
              <a:rPr lang="zh-TW" altLang="en-US" sz="3200" dirty="0" smtClean="0"/>
              <a:t>詮釋這些教導的部分內容或隨之衍生的一些後果。」</a:t>
            </a:r>
            <a:endParaRPr lang="en-US" altLang="zh-TW" sz="3200" dirty="0" smtClean="0"/>
          </a:p>
          <a:p>
            <a:r>
              <a:rPr lang="zh-TW" altLang="en-US" sz="3200" dirty="0" smtClean="0"/>
              <a:t>因此，不能靠教會訓導來解決所有問題 </a:t>
            </a:r>
            <a:r>
              <a:rPr lang="en-US" altLang="zh-TW" sz="3200" dirty="0" smtClean="0"/>
              <a:t>(</a:t>
            </a:r>
            <a:r>
              <a:rPr lang="en-US" sz="3200" dirty="0" smtClean="0"/>
              <a:t>3)</a:t>
            </a:r>
            <a:r>
              <a:rPr lang="zh-TW" altLang="en-US" sz="3200" dirty="0" smtClean="0"/>
              <a:t>。</a:t>
            </a:r>
            <a:endParaRPr lang="zh-TW" altLang="en-US" sz="3200" dirty="0" smtClean="0">
              <a:latin typeface="細明體_HKSCS" pitchFamily="18" charset="-120"/>
              <a:ea typeface="細明體_HKSCS" pitchFamily="18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346" y="476672"/>
            <a:ext cx="7765322" cy="1123528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latin typeface="細明體_HKSCS" pitchFamily="18" charset="-120"/>
                <a:ea typeface="細明體_HKSCS" pitchFamily="18" charset="-120"/>
              </a:rPr>
              <a:t>大</a:t>
            </a:r>
            <a:r>
              <a:rPr lang="zh-TW" altLang="en-US" sz="5400" dirty="0">
                <a:latin typeface="細明體_HKSCS" pitchFamily="18" charset="-120"/>
                <a:ea typeface="細明體_HKSCS" pitchFamily="18" charset="-120"/>
              </a:rPr>
              <a:t>綱</a:t>
            </a:r>
            <a:endParaRPr lang="zh-HK" altLang="en-US" sz="5400" dirty="0">
              <a:latin typeface="細明體_HKSCS" pitchFamily="18" charset="-120"/>
              <a:ea typeface="細明體_HKSCS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78896" cy="4525963"/>
          </a:xfrm>
        </p:spPr>
        <p:txBody>
          <a:bodyPr>
            <a:normAutofit lnSpcReduction="10000"/>
          </a:bodyPr>
          <a:lstStyle/>
          <a:p>
            <a:pPr marL="82296" indent="0">
              <a:lnSpc>
                <a:spcPct val="110000"/>
              </a:lnSpc>
              <a:buNone/>
            </a:pPr>
            <a:r>
              <a:rPr lang="en-US" altLang="zh-TW" sz="3200" dirty="0" smtClean="0">
                <a:latin typeface="+mn-ea"/>
                <a:cs typeface="Times New Roman" panose="02020603050405020304" pitchFamily="18" charset="0"/>
              </a:rPr>
              <a:t>1. </a:t>
            </a:r>
            <a:r>
              <a:rPr lang="zh-TW" altLang="en-US" sz="3200" dirty="0" smtClean="0">
                <a:effectLst/>
              </a:rPr>
              <a:t>從</a:t>
            </a:r>
            <a:r>
              <a:rPr lang="zh-TW" altLang="en-US" sz="3200" dirty="0">
                <a:effectLst/>
              </a:rPr>
              <a:t>聖言看</a:t>
            </a:r>
            <a:r>
              <a:rPr lang="zh-TW" altLang="en-US" sz="3200" dirty="0" smtClean="0">
                <a:effectLst/>
              </a:rPr>
              <a:t>家庭</a:t>
            </a:r>
            <a:endParaRPr lang="en-US" altLang="zh-TW" sz="3200" dirty="0" smtClean="0">
              <a:latin typeface="+mn-ea"/>
              <a:cs typeface="Times New Roman" panose="02020603050405020304" pitchFamily="18" charset="0"/>
            </a:endParaRPr>
          </a:p>
          <a:p>
            <a:pPr marL="82296" indent="0">
              <a:lnSpc>
                <a:spcPct val="110000"/>
              </a:lnSpc>
              <a:buNone/>
            </a:pPr>
            <a:r>
              <a:rPr lang="en-US" altLang="zh-TW" sz="3200" dirty="0" smtClean="0">
                <a:latin typeface="+mn-ea"/>
                <a:cs typeface="Times New Roman" panose="02020603050405020304" pitchFamily="18" charset="0"/>
              </a:rPr>
              <a:t>2. </a:t>
            </a:r>
            <a:r>
              <a:rPr lang="zh-TW" altLang="en-US" sz="3200" dirty="0" smtClean="0">
                <a:latin typeface="+mn-ea"/>
                <a:cs typeface="Times New Roman" panose="02020603050405020304" pitchFamily="18" charset="0"/>
              </a:rPr>
              <a:t>家庭</a:t>
            </a:r>
            <a:r>
              <a:rPr lang="zh-TW" altLang="en-US" sz="3200" dirty="0">
                <a:latin typeface="+mn-ea"/>
                <a:cs typeface="Times New Roman" panose="02020603050405020304" pitchFamily="18" charset="0"/>
              </a:rPr>
              <a:t>的現實和</a:t>
            </a:r>
            <a:r>
              <a:rPr lang="zh-TW" altLang="en-US" sz="3200" dirty="0" smtClean="0">
                <a:latin typeface="+mn-ea"/>
                <a:cs typeface="Times New Roman" panose="02020603050405020304" pitchFamily="18" charset="0"/>
              </a:rPr>
              <a:t>挑戰</a:t>
            </a:r>
            <a:endParaRPr lang="en-US" altLang="zh-TW" sz="3200" dirty="0" smtClean="0">
              <a:latin typeface="+mn-ea"/>
              <a:cs typeface="Times New Roman" panose="02020603050405020304" pitchFamily="18" charset="0"/>
            </a:endParaRPr>
          </a:p>
          <a:p>
            <a:pPr marL="82296" indent="0">
              <a:lnSpc>
                <a:spcPct val="110000"/>
              </a:lnSpc>
              <a:buNone/>
            </a:pPr>
            <a:r>
              <a:rPr lang="en-US" altLang="zh-HK" sz="3200" dirty="0" smtClean="0">
                <a:latin typeface="+mn-ea"/>
                <a:cs typeface="Times New Roman" panose="02020603050405020304" pitchFamily="18" charset="0"/>
              </a:rPr>
              <a:t>3. </a:t>
            </a:r>
            <a:r>
              <a:rPr lang="zh-TW" altLang="en-US" sz="3200" dirty="0" smtClean="0">
                <a:effectLst/>
              </a:rPr>
              <a:t>藉</a:t>
            </a:r>
            <a:r>
              <a:rPr lang="zh-TW" altLang="en-US" sz="3200" dirty="0">
                <a:effectLst/>
              </a:rPr>
              <a:t>耶穌認識家庭的聖</a:t>
            </a:r>
            <a:r>
              <a:rPr lang="zh-TW" altLang="en-US" sz="3200" dirty="0" smtClean="0">
                <a:effectLst/>
              </a:rPr>
              <a:t>召</a:t>
            </a:r>
            <a:endParaRPr lang="en-US" altLang="zh-HK" sz="3200" dirty="0" smtClean="0">
              <a:latin typeface="+mn-ea"/>
              <a:cs typeface="Times New Roman" panose="02020603050405020304" pitchFamily="18" charset="0"/>
            </a:endParaRPr>
          </a:p>
          <a:p>
            <a:pPr marL="82296" indent="0">
              <a:lnSpc>
                <a:spcPct val="110000"/>
              </a:lnSpc>
              <a:buNone/>
            </a:pPr>
            <a:r>
              <a:rPr lang="en-US" altLang="zh-HK" sz="3200" dirty="0" smtClean="0">
                <a:latin typeface="+mn-ea"/>
                <a:cs typeface="Times New Roman" panose="02020603050405020304" pitchFamily="18" charset="0"/>
              </a:rPr>
              <a:t>4. </a:t>
            </a:r>
            <a:r>
              <a:rPr lang="zh-TW" altLang="en-US" sz="3200" dirty="0" smtClean="0">
                <a:effectLst/>
              </a:rPr>
              <a:t>婚姻</a:t>
            </a:r>
            <a:r>
              <a:rPr lang="zh-TW" altLang="en-US" sz="3200" dirty="0">
                <a:effectLst/>
              </a:rPr>
              <a:t>之</a:t>
            </a:r>
            <a:r>
              <a:rPr lang="zh-TW" altLang="en-US" sz="3200" dirty="0" smtClean="0">
                <a:effectLst/>
              </a:rPr>
              <a:t>愛</a:t>
            </a:r>
            <a:endParaRPr lang="en-US" altLang="zh-HK" sz="3200" dirty="0" smtClean="0">
              <a:latin typeface="+mn-ea"/>
              <a:cs typeface="Times New Roman" panose="02020603050405020304" pitchFamily="18" charset="0"/>
            </a:endParaRPr>
          </a:p>
          <a:p>
            <a:pPr marL="82296" indent="0">
              <a:lnSpc>
                <a:spcPct val="110000"/>
              </a:lnSpc>
              <a:buNone/>
            </a:pPr>
            <a:r>
              <a:rPr lang="en-US" altLang="zh-TW" sz="3200" dirty="0" smtClean="0">
                <a:latin typeface="+mn-ea"/>
                <a:cs typeface="Times New Roman" panose="02020603050405020304" pitchFamily="18" charset="0"/>
              </a:rPr>
              <a:t>5. </a:t>
            </a:r>
            <a:r>
              <a:rPr lang="zh-TW" altLang="en-US" sz="3200" dirty="0">
                <a:latin typeface="+mn-ea"/>
                <a:cs typeface="Times New Roman" panose="02020603050405020304" pitchFamily="18" charset="0"/>
              </a:rPr>
              <a:t>果實累累</a:t>
            </a:r>
            <a:r>
              <a:rPr lang="zh-TW" altLang="en-US" sz="3200" dirty="0" smtClean="0">
                <a:latin typeface="+mn-ea"/>
                <a:cs typeface="Times New Roman" panose="02020603050405020304" pitchFamily="18" charset="0"/>
              </a:rPr>
              <a:t>的愛</a:t>
            </a:r>
            <a:endParaRPr lang="en-US" altLang="zh-TW" sz="3200" dirty="0" smtClean="0">
              <a:latin typeface="+mn-ea"/>
              <a:cs typeface="Times New Roman" panose="02020603050405020304" pitchFamily="18" charset="0"/>
            </a:endParaRPr>
          </a:p>
          <a:p>
            <a:endParaRPr lang="zh-TW" altLang="en-US" sz="4800" dirty="0" smtClean="0"/>
          </a:p>
          <a:p>
            <a:pPr marL="596646" indent="-514350">
              <a:buAutoNum type="arabicPeriod"/>
            </a:pPr>
            <a:endParaRPr lang="zh-HK" altLang="en-US" sz="4800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0" y="3573016"/>
            <a:ext cx="4392488" cy="3284984"/>
          </a:xfrm>
        </p:spPr>
        <p:txBody>
          <a:bodyPr>
            <a:normAutofit lnSpcReduction="10000"/>
          </a:bodyPr>
          <a:lstStyle/>
          <a:p>
            <a:pPr marL="82296" indent="0">
              <a:lnSpc>
                <a:spcPct val="110000"/>
              </a:lnSpc>
              <a:buNone/>
            </a:pPr>
            <a:r>
              <a:rPr lang="en-US" altLang="zh-HK" sz="3200" dirty="0" smtClean="0">
                <a:latin typeface="+mn-ea"/>
                <a:cs typeface="Times New Roman" panose="02020603050405020304" pitchFamily="18" charset="0"/>
              </a:rPr>
              <a:t>6. </a:t>
            </a:r>
            <a:r>
              <a:rPr lang="zh-TW" altLang="en-US" sz="3200" dirty="0" smtClean="0">
                <a:effectLst/>
              </a:rPr>
              <a:t>牧民建議</a:t>
            </a:r>
            <a:endParaRPr lang="en-US" altLang="zh-TW" sz="3200" dirty="0">
              <a:latin typeface="+mn-ea"/>
              <a:cs typeface="Times New Roman" panose="02020603050405020304" pitchFamily="18" charset="0"/>
            </a:endParaRPr>
          </a:p>
          <a:p>
            <a:pPr marL="82296" indent="0">
              <a:lnSpc>
                <a:spcPct val="110000"/>
              </a:lnSpc>
              <a:buNone/>
            </a:pPr>
            <a:r>
              <a:rPr lang="en-US" altLang="zh-TW" sz="3200" dirty="0">
                <a:latin typeface="+mn-ea"/>
                <a:cs typeface="Times New Roman" panose="02020603050405020304" pitchFamily="18" charset="0"/>
              </a:rPr>
              <a:t>7. </a:t>
            </a:r>
            <a:r>
              <a:rPr lang="zh-TW" altLang="en-US" sz="3200" dirty="0">
                <a:latin typeface="+mn-ea"/>
                <a:cs typeface="Times New Roman" panose="02020603050405020304" pitchFamily="18" charset="0"/>
              </a:rPr>
              <a:t>加強</a:t>
            </a:r>
            <a:r>
              <a:rPr lang="zh-HK" altLang="en-US" sz="3200" dirty="0" smtClean="0">
                <a:latin typeface="+mn-ea"/>
                <a:cs typeface="Times New Roman" panose="02020603050405020304" pitchFamily="18" charset="0"/>
              </a:rPr>
              <a:t>子女的教育</a:t>
            </a:r>
            <a:endParaRPr lang="en-US" altLang="zh-HK" sz="3200" dirty="0">
              <a:latin typeface="+mn-ea"/>
              <a:cs typeface="Times New Roman" panose="02020603050405020304" pitchFamily="18" charset="0"/>
            </a:endParaRPr>
          </a:p>
          <a:p>
            <a:pPr marL="82296" indent="0">
              <a:lnSpc>
                <a:spcPct val="110000"/>
              </a:lnSpc>
              <a:buNone/>
            </a:pPr>
            <a:r>
              <a:rPr lang="en-US" altLang="zh-TW" sz="3200" dirty="0">
                <a:latin typeface="+mn-ea"/>
                <a:cs typeface="Times New Roman" panose="02020603050405020304" pitchFamily="18" charset="0"/>
              </a:rPr>
              <a:t>8. </a:t>
            </a:r>
            <a:r>
              <a:rPr lang="zh-TW" altLang="en-US" sz="3200" dirty="0" smtClean="0">
                <a:latin typeface="+mn-ea"/>
                <a:cs typeface="Times New Roman" panose="02020603050405020304" pitchFamily="18" charset="0"/>
              </a:rPr>
              <a:t>陪伴</a:t>
            </a:r>
            <a:r>
              <a:rPr lang="zh-TW" altLang="en-US" sz="3200" dirty="0">
                <a:effectLst/>
              </a:rPr>
              <a:t>、分辨及融合</a:t>
            </a:r>
            <a:r>
              <a:rPr lang="zh-TW" altLang="en-US" sz="3200" dirty="0" smtClean="0">
                <a:effectLst/>
              </a:rPr>
              <a:t>人   性的脆弱</a:t>
            </a:r>
            <a:endParaRPr lang="en-US" altLang="zh-TW" sz="3200" dirty="0">
              <a:latin typeface="+mn-ea"/>
              <a:cs typeface="Times New Roman" panose="02020603050405020304" pitchFamily="18" charset="0"/>
            </a:endParaRPr>
          </a:p>
          <a:p>
            <a:pPr marL="82296" indent="0">
              <a:lnSpc>
                <a:spcPct val="110000"/>
              </a:lnSpc>
              <a:buNone/>
            </a:pPr>
            <a:r>
              <a:rPr lang="en-US" altLang="zh-TW" sz="3200" dirty="0">
                <a:latin typeface="+mn-ea"/>
                <a:cs typeface="Times New Roman" panose="02020603050405020304" pitchFamily="18" charset="0"/>
              </a:rPr>
              <a:t>9. </a:t>
            </a:r>
            <a:r>
              <a:rPr lang="zh-TW" altLang="en-US" sz="3200" dirty="0">
                <a:latin typeface="+mn-ea"/>
                <a:cs typeface="Times New Roman" panose="02020603050405020304" pitchFamily="18" charset="0"/>
              </a:rPr>
              <a:t>婚姻家庭神修</a:t>
            </a:r>
            <a:endParaRPr lang="en-US" altLang="zh-TW" sz="3200" dirty="0">
              <a:latin typeface="+mn-ea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6928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/>
              <a:t>一</a:t>
            </a:r>
            <a:r>
              <a:rPr lang="en-US" sz="5400" dirty="0" smtClean="0"/>
              <a:t>. </a:t>
            </a:r>
            <a:r>
              <a:rPr lang="zh-TW" altLang="en-US" sz="5400" dirty="0" smtClean="0"/>
              <a:t>問題複雜多樣</a:t>
            </a:r>
            <a:endParaRPr lang="zh-TW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sz="3200" dirty="0" smtClean="0"/>
              <a:t>教會要</a:t>
            </a:r>
            <a:r>
              <a:rPr lang="zh-TW" altLang="en-US" sz="3200" dirty="0"/>
              <a:t>在人們當下所處的境地與他們相遇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r>
              <a:rPr lang="zh-TW" altLang="en-US" sz="3200" dirty="0" smtClean="0"/>
              <a:t>牧</a:t>
            </a:r>
            <a:r>
              <a:rPr lang="zh-TW" altLang="en-US" sz="3200" dirty="0"/>
              <a:t>者</a:t>
            </a:r>
            <a:r>
              <a:rPr lang="zh-TW" altLang="en-US" sz="3200" dirty="0" smtClean="0"/>
              <a:t>們「應</a:t>
            </a:r>
            <a:r>
              <a:rPr lang="zh-TW" altLang="en-US" sz="3200" dirty="0"/>
              <a:t>避免在未考慮不同情況的複雜性時，便作出判</a:t>
            </a:r>
            <a:r>
              <a:rPr lang="zh-TW" altLang="en-US" sz="3200" dirty="0" smtClean="0"/>
              <a:t>斷」</a:t>
            </a:r>
            <a:r>
              <a:rPr lang="en-US" altLang="zh-TW" sz="3200" dirty="0" smtClean="0"/>
              <a:t>(</a:t>
            </a:r>
            <a:r>
              <a:rPr lang="en-US" sz="3200" dirty="0" smtClean="0"/>
              <a:t>296)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endParaRPr lang="en-US" altLang="zh-TW" sz="3200" dirty="0" smtClean="0"/>
          </a:p>
          <a:p>
            <a:r>
              <a:rPr lang="zh-TW" altLang="en-US" sz="3200" dirty="0" smtClean="0"/>
              <a:t>我</a:t>
            </a:r>
            <a:r>
              <a:rPr lang="zh-TW" altLang="en-US" sz="3200" dirty="0"/>
              <a:t>們不應該把人</a:t>
            </a:r>
            <a:r>
              <a:rPr lang="zh-TW" altLang="en-US" sz="3200" dirty="0" smtClean="0"/>
              <a:t>「隨便分</a:t>
            </a:r>
            <a:r>
              <a:rPr lang="zh-TW" altLang="en-US" sz="3200" dirty="0"/>
              <a:t>門別類，或作出過於刻板的判斷，而不給予空間作適當的個人和牧靈</a:t>
            </a:r>
            <a:r>
              <a:rPr lang="zh-TW" altLang="en-US" sz="3200" dirty="0" smtClean="0"/>
              <a:t>分辨」</a:t>
            </a:r>
            <a:r>
              <a:rPr lang="en-US" altLang="zh-TW" sz="3200" dirty="0" smtClean="0"/>
              <a:t>(</a:t>
            </a:r>
            <a:r>
              <a:rPr lang="en-US" sz="3200" dirty="0" smtClean="0"/>
              <a:t>298)</a:t>
            </a:r>
            <a:r>
              <a:rPr lang="zh-TW" altLang="en-US" sz="3200" dirty="0" smtClean="0"/>
              <a:t>。</a:t>
            </a:r>
            <a:endParaRPr lang="zh-TW" altLang="en-US" sz="3200" dirty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/>
              <a:t>二</a:t>
            </a:r>
            <a:r>
              <a:rPr lang="en-US" altLang="zh-TW" sz="5400" dirty="0" smtClean="0"/>
              <a:t>.</a:t>
            </a:r>
            <a:r>
              <a:rPr lang="zh-TW" altLang="en-US" sz="5400" dirty="0" smtClean="0"/>
              <a:t>基本態度：陪伴</a:t>
            </a:r>
            <a:endParaRPr lang="zh-TW" altLang="en-US" sz="5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3200" dirty="0" smtClean="0"/>
              <a:t>避免 </a:t>
            </a:r>
            <a:r>
              <a:rPr lang="zh-TW" altLang="en-US" sz="3200" dirty="0"/>
              <a:t>「非黑即</a:t>
            </a:r>
            <a:r>
              <a:rPr lang="zh-TW" altLang="en-US" sz="3200" dirty="0" smtClean="0"/>
              <a:t>白的</a:t>
            </a:r>
            <a:r>
              <a:rPr lang="zh-TW" altLang="en-US" sz="3200" dirty="0"/>
              <a:t>心</a:t>
            </a:r>
            <a:r>
              <a:rPr lang="zh-TW" altLang="en-US" sz="3200" dirty="0" smtClean="0"/>
              <a:t>態」。</a:t>
            </a:r>
            <a:endParaRPr lang="en-US" altLang="zh-TW" sz="3200" dirty="0" smtClean="0"/>
          </a:p>
          <a:p>
            <a:r>
              <a:rPr lang="zh-TW" altLang="en-US" sz="3200" dirty="0"/>
              <a:t>牧者不應硬把道德律套用在那些生活在「異常」狀況的人，猶如把石頭</a:t>
            </a:r>
            <a:r>
              <a:rPr lang="zh-TW" altLang="en-US" sz="3200" dirty="0" smtClean="0"/>
              <a:t>砸在</a:t>
            </a:r>
            <a:r>
              <a:rPr lang="zh-TW" altLang="en-US" sz="3200" dirty="0"/>
              <a:t>他們身上，並且如此就感到滿</a:t>
            </a:r>
            <a:r>
              <a:rPr lang="zh-TW" altLang="en-US" sz="3200" dirty="0" smtClean="0"/>
              <a:t>足</a:t>
            </a:r>
            <a:r>
              <a:rPr lang="en-US" altLang="zh-TW" sz="3200" dirty="0" smtClean="0"/>
              <a:t>(</a:t>
            </a:r>
            <a:r>
              <a:rPr lang="en-US" sz="3200" dirty="0" smtClean="0"/>
              <a:t>305)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endParaRPr lang="en-US" altLang="zh-TW" sz="3200" dirty="0" smtClean="0"/>
          </a:p>
          <a:p>
            <a:r>
              <a:rPr lang="zh-TW" altLang="en-US" sz="3200" dirty="0" smtClean="0"/>
              <a:t>總之，要用一種理解的、感同身受的，和陪伴的方式來面對不同的家庭和個人問題。</a:t>
            </a:r>
            <a:endParaRPr lang="zh-TW" alt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/>
              <a:t>三</a:t>
            </a:r>
            <a:r>
              <a:rPr lang="en-US" sz="5400" dirty="0" smtClean="0"/>
              <a:t>.</a:t>
            </a:r>
            <a:r>
              <a:rPr lang="zh-TW" altLang="en-US" sz="5400" dirty="0" smtClean="0"/>
              <a:t>重視良心</a:t>
            </a:r>
            <a:endParaRPr lang="zh-TW" altLang="en-US" sz="5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3200" dirty="0" smtClean="0"/>
              <a:t>「</a:t>
            </a:r>
            <a:r>
              <a:rPr lang="zh-TW" altLang="en-US" sz="3200" dirty="0"/>
              <a:t>在某些未能客觀體現我們</a:t>
            </a:r>
            <a:r>
              <a:rPr lang="zh-TW" altLang="en-US" sz="3200" dirty="0" smtClean="0"/>
              <a:t>對婚姻</a:t>
            </a:r>
            <a:r>
              <a:rPr lang="zh-TW" altLang="en-US" sz="3200" dirty="0"/>
              <a:t>的認知的情況中，應協助個人的良心更配合教會的實際運</a:t>
            </a:r>
            <a:r>
              <a:rPr lang="zh-TW" altLang="en-US" sz="3200" dirty="0" smtClean="0"/>
              <a:t>作」</a:t>
            </a:r>
            <a:r>
              <a:rPr lang="en-US" altLang="zh-TW" sz="3200" dirty="0" smtClean="0"/>
              <a:t>(</a:t>
            </a:r>
            <a:r>
              <a:rPr lang="en-US" sz="3200" dirty="0" smtClean="0"/>
              <a:t>303)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endParaRPr lang="en-US" altLang="zh-TW" sz="3200" dirty="0" smtClean="0"/>
          </a:p>
          <a:p>
            <a:r>
              <a:rPr lang="zh-TW" altLang="en-US" sz="3200" dirty="0" smtClean="0"/>
              <a:t>教宗提醒</a:t>
            </a:r>
            <a:r>
              <a:rPr lang="zh-TW" altLang="en-US" sz="3200" dirty="0"/>
              <a:t>我們，教會傳統上相信</a:t>
            </a:r>
            <a:r>
              <a:rPr lang="zh-TW" altLang="en-US" sz="3200" dirty="0" smtClean="0"/>
              <a:t>每人</a:t>
            </a:r>
            <a:r>
              <a:rPr lang="zh-TW" altLang="en-US" sz="3200" dirty="0"/>
              <a:t>的良心是其道德生活的最後裁判官。教會的使命</a:t>
            </a:r>
            <a:r>
              <a:rPr lang="zh-TW" altLang="en-US" sz="3200" dirty="0" smtClean="0"/>
              <a:t>「是陶冶</a:t>
            </a:r>
            <a:r>
              <a:rPr lang="zh-TW" altLang="en-US" sz="3200" dirty="0"/>
              <a:t>良心，而非替代</a:t>
            </a:r>
            <a:r>
              <a:rPr lang="zh-TW" altLang="en-US" sz="3200" dirty="0" smtClean="0"/>
              <a:t>良心」</a:t>
            </a:r>
            <a:r>
              <a:rPr lang="en-US" altLang="zh-TW" sz="3200" dirty="0" smtClean="0"/>
              <a:t>(</a:t>
            </a:r>
            <a:r>
              <a:rPr lang="en-US" sz="3200" dirty="0" smtClean="0"/>
              <a:t>37)</a:t>
            </a:r>
            <a:r>
              <a:rPr lang="zh-TW" altLang="en-US" sz="3200" dirty="0" smtClean="0"/>
              <a:t>。</a:t>
            </a:r>
            <a:endParaRPr lang="zh-TW" altLang="en-US" sz="3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548</TotalTime>
  <Words>2103</Words>
  <Application>Microsoft Office PowerPoint</Application>
  <PresentationFormat>全屏显示(4:3)</PresentationFormat>
  <Paragraphs>124</Paragraphs>
  <Slides>27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Slate</vt:lpstr>
      <vt:lpstr>簡介 《愛的喜樂》勸諭</vt:lpstr>
      <vt:lpstr>歷史脈絡</vt:lpstr>
      <vt:lpstr>文件背景</vt:lpstr>
      <vt:lpstr>核心思想</vt:lpstr>
      <vt:lpstr>最爭議的原則</vt:lpstr>
      <vt:lpstr>大綱</vt:lpstr>
      <vt:lpstr>一. 問題複雜多樣</vt:lpstr>
      <vt:lpstr>二.基本態度：陪伴</vt:lpstr>
      <vt:lpstr>三.重視良心</vt:lpstr>
      <vt:lpstr>良心要做甚麼？</vt:lpstr>
      <vt:lpstr>四. 重申傳統教導</vt:lpstr>
      <vt:lpstr>五. 鼓勵為婚姻努力</vt:lpstr>
      <vt:lpstr>幻灯片 13</vt:lpstr>
      <vt:lpstr>六.必要的性教育</vt:lpstr>
      <vt:lpstr>幻灯片 15</vt:lpstr>
      <vt:lpstr>七.異常情況≠活於罪惡</vt:lpstr>
      <vt:lpstr>對離婚再婚者</vt:lpstr>
      <vt:lpstr>要盡量讓他們融入</vt:lpstr>
      <vt:lpstr>八.應尊重同性戀者</vt:lpstr>
      <vt:lpstr>九.政府應有的角色</vt:lpstr>
      <vt:lpstr>幻灯片 21</vt:lpstr>
      <vt:lpstr>十.教會是家庭，不是法庭</vt:lpstr>
      <vt:lpstr>幻灯片 23</vt:lpstr>
      <vt:lpstr>評論</vt:lpstr>
      <vt:lpstr>幻灯片 25</vt:lpstr>
      <vt:lpstr>幻灯片 26</vt:lpstr>
      <vt:lpstr>結語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簡介 《愛的喜樂》勸諭</dc:title>
  <dc:creator>微软用户</dc:creator>
  <cp:lastModifiedBy>微软用户</cp:lastModifiedBy>
  <cp:revision>33</cp:revision>
  <dcterms:created xsi:type="dcterms:W3CDTF">2017-01-01T12:09:46Z</dcterms:created>
  <dcterms:modified xsi:type="dcterms:W3CDTF">2017-03-03T23:10:41Z</dcterms:modified>
</cp:coreProperties>
</file>